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2" r:id="rId11"/>
    <p:sldId id="267" r:id="rId12"/>
    <p:sldId id="268" r:id="rId13"/>
    <p:sldId id="269" r:id="rId14"/>
    <p:sldId id="263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5238"/>
  </p:normalViewPr>
  <p:slideViewPr>
    <p:cSldViewPr snapToGrid="0" snapToObjects="1">
      <p:cViewPr varScale="1">
        <p:scale>
          <a:sx n="123" d="100"/>
          <a:sy n="123" d="100"/>
        </p:scale>
        <p:origin x="8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>
</file>

<file path=ppt/media/image10.png>
</file>

<file path=ppt/media/image2.png>
</file>

<file path=ppt/media/image3.tiff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E11F8-0676-AB4A-BAA4-169283DB1E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iterations in bash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E6E8E-90BD-564D-B1A0-68744036F9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Advanced Examples of Iterations (Loops) In Bash Script</a:t>
            </a:r>
            <a:endParaRPr lang="en-C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403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DC552-40D0-644D-B072-44F4C807C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62467"/>
            <a:ext cx="9601200" cy="1485900"/>
          </a:xfrm>
        </p:spPr>
        <p:txBody>
          <a:bodyPr/>
          <a:lstStyle/>
          <a:p>
            <a:r>
              <a:rPr lang="en-US" dirty="0"/>
              <a:t>PROBLEM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2F3EC1-9124-6942-B5EB-50DFB71B1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202267"/>
            <a:ext cx="9601200" cy="5655733"/>
          </a:xfrm>
        </p:spPr>
        <p:txBody>
          <a:bodyPr>
            <a:normAutofit/>
          </a:bodyPr>
          <a:lstStyle/>
          <a:p>
            <a:r>
              <a:rPr lang="en-IN" b="1" dirty="0"/>
              <a:t>Use the CONTINUE statement in the WHILE loop to display a set of 5 numbers and omit the third step.</a:t>
            </a:r>
          </a:p>
          <a:p>
            <a:pPr lvl="1"/>
            <a:r>
              <a:rPr lang="en-IN" dirty="0"/>
              <a:t>In this program we will use the CONTINUE statement in the WHILE loop.</a:t>
            </a:r>
          </a:p>
          <a:p>
            <a:pPr lvl="1"/>
            <a:r>
              <a:rPr lang="en-IN" dirty="0"/>
              <a:t>The program will iterate 5 times without printing all of the 5 positions.</a:t>
            </a:r>
          </a:p>
          <a:p>
            <a:pPr lvl="1"/>
            <a:r>
              <a:rPr lang="en-IN" dirty="0"/>
              <a:t>We will define the condition </a:t>
            </a:r>
            <a:r>
              <a:rPr lang="en-US" dirty="0"/>
              <a:t>[ $</a:t>
            </a:r>
            <a:r>
              <a:rPr lang="en-US" dirty="0" err="1"/>
              <a:t>i</a:t>
            </a:r>
            <a:r>
              <a:rPr lang="en-US" dirty="0"/>
              <a:t> -le 5 ] inside the WHILE loop.</a:t>
            </a:r>
            <a:endParaRPr lang="en-IN" dirty="0"/>
          </a:p>
          <a:p>
            <a:pPr lvl="1"/>
            <a:r>
              <a:rPr lang="en-IN" dirty="0"/>
              <a:t>The program will check the condition </a:t>
            </a:r>
            <a:r>
              <a:rPr lang="en-US" dirty="0"/>
              <a:t>[ $</a:t>
            </a:r>
            <a:r>
              <a:rPr lang="en-US" dirty="0" err="1"/>
              <a:t>i</a:t>
            </a:r>
            <a:r>
              <a:rPr lang="en-US" dirty="0"/>
              <a:t> -le 5 ] </a:t>
            </a:r>
            <a:r>
              <a:rPr lang="en-IN" dirty="0"/>
              <a:t>before executing the commands.</a:t>
            </a:r>
          </a:p>
          <a:p>
            <a:pPr lvl="1"/>
            <a:r>
              <a:rPr lang="en-IN" dirty="0"/>
              <a:t>The program will execute the commands between do and done for as long as the condition </a:t>
            </a:r>
            <a:r>
              <a:rPr lang="en-US" dirty="0"/>
              <a:t>[ $</a:t>
            </a:r>
            <a:r>
              <a:rPr lang="en-US" dirty="0" err="1"/>
              <a:t>i</a:t>
            </a:r>
            <a:r>
              <a:rPr lang="en-US" dirty="0"/>
              <a:t> -le 5 ] </a:t>
            </a:r>
            <a:r>
              <a:rPr lang="en-IN" dirty="0"/>
              <a:t>is true.</a:t>
            </a:r>
          </a:p>
          <a:p>
            <a:pPr lvl="1"/>
            <a:r>
              <a:rPr lang="en-IN" dirty="0"/>
              <a:t>We will use the CONTINUE statement in the third position. Thus, the loop will skip the text of third position and continue to the next iteration.</a:t>
            </a:r>
          </a:p>
          <a:p>
            <a:pPr lvl="1"/>
            <a:r>
              <a:rPr lang="en-US" dirty="0"/>
              <a:t>We will define the expression inside the </a:t>
            </a:r>
            <a:r>
              <a:rPr lang="en-US" dirty="0" err="1"/>
              <a:t>if..then..fi</a:t>
            </a:r>
            <a:r>
              <a:rPr lang="en-US" dirty="0"/>
              <a:t> statement within the WHILE loop.</a:t>
            </a:r>
            <a:endParaRPr lang="en-IN" dirty="0"/>
          </a:p>
          <a:p>
            <a:pPr lvl="1"/>
            <a:r>
              <a:rPr lang="en-US" dirty="0"/>
              <a:t>If the expression is true; [ $</a:t>
            </a:r>
            <a:r>
              <a:rPr lang="en-US" dirty="0" err="1"/>
              <a:t>i</a:t>
            </a:r>
            <a:r>
              <a:rPr lang="en-US" dirty="0"/>
              <a:t> == 3 ], the loop will execute the CONTINUE statement and omit the third step.</a:t>
            </a:r>
            <a:endParaRPr lang="en-IN" dirty="0"/>
          </a:p>
          <a:p>
            <a:pPr lvl="1"/>
            <a:r>
              <a:rPr lang="en-IN" dirty="0"/>
              <a:t>If the </a:t>
            </a:r>
            <a:r>
              <a:rPr lang="en-IN" i="1" dirty="0"/>
              <a:t>expression</a:t>
            </a:r>
            <a:r>
              <a:rPr lang="en-IN" dirty="0"/>
              <a:t> is </a:t>
            </a:r>
            <a:r>
              <a:rPr lang="en-IN" i="1" dirty="0"/>
              <a:t>false</a:t>
            </a:r>
            <a:r>
              <a:rPr lang="en-IN" dirty="0"/>
              <a:t> then the program will continue to the next iteration.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611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E579B-A49C-9943-8717-60F474D55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9601200" cy="1485900"/>
          </a:xfrm>
        </p:spPr>
        <p:txBody>
          <a:bodyPr/>
          <a:lstStyle/>
          <a:p>
            <a:r>
              <a:rPr lang="en-US" dirty="0"/>
              <a:t>PROBLEM C</a:t>
            </a:r>
            <a:br>
              <a:rPr lang="en-US" dirty="0"/>
            </a:br>
            <a:r>
              <a:rPr lang="en-US" sz="2800" dirty="0"/>
              <a:t>PSEUDOCODE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49181-D568-E248-81F2-32623679B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85900"/>
            <a:ext cx="9601200" cy="5181600"/>
          </a:xfrm>
          <a:ln>
            <a:solidFill>
              <a:prstClr val="black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The following program will use the CONTINUE statement in the WHILE loop to display a set of 5 numbers and omit the third step.</a:t>
            </a:r>
            <a:endParaRPr lang="en-IN" dirty="0"/>
          </a:p>
          <a:p>
            <a:pPr marL="0" indent="0">
              <a:buNone/>
            </a:pPr>
            <a:r>
              <a:rPr lang="en-US" b="1" dirty="0"/>
              <a:t> </a:t>
            </a:r>
            <a:endParaRPr lang="en-IN" dirty="0"/>
          </a:p>
          <a:p>
            <a:pPr marL="0" indent="0">
              <a:buNone/>
            </a:pPr>
            <a:r>
              <a:rPr lang="en-US" dirty="0"/>
              <a:t>Assign the value to the variable </a:t>
            </a:r>
            <a:r>
              <a:rPr lang="en-US" dirty="0" err="1"/>
              <a:t>i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while </a:t>
            </a:r>
            <a:r>
              <a:rPr lang="en-US" dirty="0" err="1"/>
              <a:t>i</a:t>
            </a:r>
            <a:r>
              <a:rPr lang="en-US" dirty="0"/>
              <a:t> is less than equal to 5 </a:t>
            </a:r>
          </a:p>
          <a:p>
            <a:pPr marL="0" indent="0">
              <a:buNone/>
            </a:pPr>
            <a:r>
              <a:rPr lang="en-US" dirty="0"/>
              <a:t>do</a:t>
            </a:r>
          </a:p>
          <a:p>
            <a:pPr marL="0" indent="0">
              <a:buNone/>
            </a:pPr>
            <a:r>
              <a:rPr lang="en-US" dirty="0"/>
              <a:t>     increment the value of </a:t>
            </a:r>
            <a:r>
              <a:rPr lang="en-US" dirty="0" err="1"/>
              <a:t>i</a:t>
            </a:r>
            <a:r>
              <a:rPr lang="en-US" dirty="0"/>
              <a:t> using the ++ operator</a:t>
            </a:r>
          </a:p>
          <a:p>
            <a:pPr marL="0" indent="0">
              <a:buNone/>
            </a:pPr>
            <a:r>
              <a:rPr lang="en-US" dirty="0"/>
              <a:t>     if </a:t>
            </a:r>
            <a:r>
              <a:rPr lang="en-US" dirty="0" err="1"/>
              <a:t>i</a:t>
            </a:r>
            <a:r>
              <a:rPr lang="en-US" dirty="0"/>
              <a:t> is equal to 3 </a:t>
            </a:r>
          </a:p>
          <a:p>
            <a:pPr marL="0" indent="0">
              <a:buNone/>
            </a:pPr>
            <a:r>
              <a:rPr lang="en-US" dirty="0"/>
              <a:t>     then</a:t>
            </a:r>
          </a:p>
          <a:p>
            <a:pPr marL="0" indent="0">
              <a:buNone/>
            </a:pPr>
            <a:r>
              <a:rPr lang="en-US" dirty="0"/>
              <a:t>           continue</a:t>
            </a:r>
          </a:p>
          <a:p>
            <a:pPr marL="0" indent="0">
              <a:buNone/>
            </a:pPr>
            <a:r>
              <a:rPr lang="en-US" dirty="0"/>
              <a:t>     fi</a:t>
            </a:r>
          </a:p>
          <a:p>
            <a:pPr marL="0" indent="0">
              <a:buNone/>
            </a:pPr>
            <a:r>
              <a:rPr lang="en-US" dirty="0"/>
              <a:t>     Print the result "Value of </a:t>
            </a:r>
            <a:r>
              <a:rPr lang="en-US" dirty="0" err="1"/>
              <a:t>i</a:t>
            </a:r>
            <a:r>
              <a:rPr lang="en-US" dirty="0"/>
              <a:t>: $</a:t>
            </a:r>
            <a:r>
              <a:rPr lang="en-US" dirty="0" err="1"/>
              <a:t>i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done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885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E96E-CCDD-D942-9DBB-EF2184AAD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C</a:t>
            </a:r>
            <a:br>
              <a:rPr lang="en-US" dirty="0"/>
            </a:br>
            <a:r>
              <a:rPr lang="en-US" sz="2800" dirty="0"/>
              <a:t>FLOWCHART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59C3D7-0E81-BC4D-BE24-B1BEB965EBA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14400" y="1993899"/>
            <a:ext cx="5435599" cy="45550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C9FB04-BDF1-7342-9B94-B12E012EA63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49999" y="1993899"/>
            <a:ext cx="5655735" cy="455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785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4B945-5A00-6E42-BA24-6272DCB2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9601200" cy="1485900"/>
          </a:xfrm>
        </p:spPr>
        <p:txBody>
          <a:bodyPr/>
          <a:lstStyle/>
          <a:p>
            <a:r>
              <a:rPr lang="en-US" dirty="0"/>
              <a:t>PROBLEM C</a:t>
            </a:r>
            <a:br>
              <a:rPr lang="en-US" dirty="0"/>
            </a:br>
            <a:r>
              <a:rPr lang="en-US" sz="2800" dirty="0"/>
              <a:t>SCRIPT AND OUTPUT</a:t>
            </a:r>
            <a:endParaRPr lang="en-US" dirty="0"/>
          </a:p>
        </p:txBody>
      </p:sp>
      <p:sp>
        <p:nvSpPr>
          <p:cNvPr id="4" name="Text Box 11">
            <a:extLst>
              <a:ext uri="{FF2B5EF4-FFF2-40B4-BE49-F238E27FC236}">
                <a16:creationId xmlns:a16="http://schemas.microsoft.com/office/drawing/2014/main" id="{9AE25421-34B1-C647-97EB-D18D662E2A48}"/>
              </a:ext>
            </a:extLst>
          </p:cNvPr>
          <p:cNvSpPr txBox="1"/>
          <p:nvPr/>
        </p:nvSpPr>
        <p:spPr>
          <a:xfrm>
            <a:off x="2510366" y="1206500"/>
            <a:ext cx="7323666" cy="2586567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en-US" sz="16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=0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while [ $</a:t>
            </a:r>
            <a:r>
              <a:rPr lang="en-US" sz="16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-le 5 ]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(( </a:t>
            </a:r>
            <a:r>
              <a:rPr lang="en-US" sz="16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++ ))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if [ $</a:t>
            </a:r>
            <a:r>
              <a:rPr lang="en-US" sz="16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== 3 ]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then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      continue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fi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    echo </a:t>
            </a:r>
            <a:r>
              <a:rPr lang="en-US" sz="1600" dirty="0"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"Value of </a:t>
            </a:r>
            <a:r>
              <a:rPr lang="en-US" sz="1600" dirty="0" err="1"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: </a:t>
            </a: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$</a:t>
            </a:r>
            <a:r>
              <a:rPr lang="en-US" sz="16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</a:t>
            </a: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US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done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IN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 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C8D2FC-52F7-B142-A8FB-4BE4B2576A4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10366" y="4168239"/>
            <a:ext cx="7323666" cy="193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576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0B72A-5F89-C84F-BE35-7B3DA4EC1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FECAF-9DDD-9F4E-A6D0-83FCB55CC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40933"/>
            <a:ext cx="9601200" cy="5317067"/>
          </a:xfrm>
        </p:spPr>
        <p:txBody>
          <a:bodyPr>
            <a:normAutofit/>
          </a:bodyPr>
          <a:lstStyle/>
          <a:p>
            <a:pPr fontAlgn="base"/>
            <a:r>
              <a:rPr lang="en-IN" b="1" dirty="0"/>
              <a:t>Use a variable in the UNTIL loop to decrement a number initialized at ten until it reaches the value 5.</a:t>
            </a:r>
          </a:p>
          <a:p>
            <a:pPr lvl="1" fontAlgn="base"/>
            <a:r>
              <a:rPr lang="en-IN" dirty="0"/>
              <a:t>In this program, we will use the $</a:t>
            </a:r>
            <a:r>
              <a:rPr lang="en-IN" dirty="0" err="1"/>
              <a:t>var</a:t>
            </a:r>
            <a:r>
              <a:rPr lang="en-IN" dirty="0"/>
              <a:t> variable for controlling the iteration of the loop.</a:t>
            </a:r>
            <a:endParaRPr lang="en-IN" b="1" dirty="0"/>
          </a:p>
          <a:p>
            <a:pPr lvl="1" fontAlgn="base"/>
            <a:r>
              <a:rPr lang="en-IN" dirty="0"/>
              <a:t>We will initialize the loop at 10.</a:t>
            </a:r>
            <a:endParaRPr lang="en-IN" b="1" dirty="0"/>
          </a:p>
          <a:p>
            <a:pPr lvl="1" fontAlgn="base"/>
            <a:r>
              <a:rPr lang="en-IN" dirty="0"/>
              <a:t>The loop will carry on the iteration six times.</a:t>
            </a:r>
            <a:endParaRPr lang="en-IN" b="1" dirty="0"/>
          </a:p>
          <a:p>
            <a:pPr lvl="1" fontAlgn="base"/>
            <a:r>
              <a:rPr lang="en-IN" dirty="0"/>
              <a:t>We use the $echo command for printing the value of $</a:t>
            </a:r>
            <a:r>
              <a:rPr lang="en-IN" dirty="0" err="1"/>
              <a:t>var</a:t>
            </a:r>
            <a:r>
              <a:rPr lang="en-IN" dirty="0"/>
              <a:t> after each step.</a:t>
            </a:r>
            <a:endParaRPr lang="en-IN" b="1" dirty="0"/>
          </a:p>
          <a:p>
            <a:pPr lvl="1" fontAlgn="base"/>
            <a:r>
              <a:rPr lang="en-IN" dirty="0"/>
              <a:t>To reach the UNTIL loop's termination condition, the value of $</a:t>
            </a:r>
            <a:r>
              <a:rPr lang="en-IN" dirty="0" err="1"/>
              <a:t>var</a:t>
            </a:r>
            <a:r>
              <a:rPr lang="en-IN" dirty="0"/>
              <a:t> will decrement by 1 in each step.</a:t>
            </a:r>
            <a:endParaRPr lang="en-IN" b="1" dirty="0"/>
          </a:p>
          <a:p>
            <a:pPr lvl="1" fontAlgn="base"/>
            <a:r>
              <a:rPr lang="en-IN" dirty="0"/>
              <a:t>We will define the condition [ $</a:t>
            </a:r>
            <a:r>
              <a:rPr lang="en-IN" dirty="0" err="1"/>
              <a:t>var</a:t>
            </a:r>
            <a:r>
              <a:rPr lang="en-IN" dirty="0"/>
              <a:t> – </a:t>
            </a:r>
            <a:r>
              <a:rPr lang="en-IN" dirty="0" err="1"/>
              <a:t>lt</a:t>
            </a:r>
            <a:r>
              <a:rPr lang="en-IN" dirty="0"/>
              <a:t> 5 ] inside the UNTIL loop.</a:t>
            </a:r>
            <a:endParaRPr lang="en-IN" b="1" dirty="0"/>
          </a:p>
          <a:p>
            <a:pPr lvl="1" fontAlgn="base"/>
            <a:r>
              <a:rPr lang="en-IN" dirty="0"/>
              <a:t>The loop will check this condition before executing the commands.</a:t>
            </a:r>
            <a:endParaRPr lang="en-IN" b="1" dirty="0"/>
          </a:p>
          <a:p>
            <a:pPr lvl="1" fontAlgn="base"/>
            <a:r>
              <a:rPr lang="en-IN" dirty="0"/>
              <a:t>It will only execute the commands if the condition evaluates to false.</a:t>
            </a:r>
            <a:endParaRPr lang="en-IN" b="1" dirty="0"/>
          </a:p>
          <a:p>
            <a:pPr lvl="1" fontAlgn="base"/>
            <a:r>
              <a:rPr lang="en-IN" dirty="0"/>
              <a:t>The loop will get terminated when the condition evaluates to true (the value reaches less than 5 in this case).</a:t>
            </a:r>
            <a:endParaRPr lang="en-IN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8938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1E35C-5CAF-7043-B215-951C34733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</a:t>
            </a:r>
            <a:br>
              <a:rPr lang="en-US" dirty="0"/>
            </a:br>
            <a:r>
              <a:rPr lang="en-US" sz="2800" dirty="0"/>
              <a:t>PSEUDOCODE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5B216-42A2-3E44-9308-9CE208A092ED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prstClr val="black"/>
            </a:solidFill>
          </a:ln>
        </p:spPr>
        <p:txBody>
          <a:bodyPr>
            <a:normAutofit lnSpcReduction="10000"/>
          </a:bodyPr>
          <a:lstStyle/>
          <a:p>
            <a:pPr marL="0" indent="0" fontAlgn="base">
              <a:buNone/>
            </a:pPr>
            <a:r>
              <a:rPr lang="en-IN" b="1" dirty="0"/>
              <a:t>The following program will use counter in the UNTIL loop to decrement the value of a number 6 times.</a:t>
            </a:r>
          </a:p>
          <a:p>
            <a:pPr marL="0" indent="0">
              <a:buNone/>
            </a:pPr>
            <a:r>
              <a:rPr lang="en-US" dirty="0"/>
              <a:t>Initialize the value of the variable </a:t>
            </a:r>
            <a:r>
              <a:rPr lang="en-US" dirty="0" err="1"/>
              <a:t>var</a:t>
            </a:r>
            <a:r>
              <a:rPr lang="en-US" dirty="0"/>
              <a:t>=10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r>
              <a:rPr lang="en-US" dirty="0"/>
              <a:t>until </a:t>
            </a:r>
            <a:r>
              <a:rPr lang="en-US" dirty="0" err="1"/>
              <a:t>var</a:t>
            </a:r>
            <a:r>
              <a:rPr lang="en-US" dirty="0"/>
              <a:t> is less than 5 </a:t>
            </a:r>
          </a:p>
          <a:p>
            <a:pPr marL="0" indent="0">
              <a:buNone/>
            </a:pPr>
            <a:r>
              <a:rPr lang="en-US" dirty="0"/>
              <a:t>do</a:t>
            </a:r>
          </a:p>
          <a:p>
            <a:pPr marL="0" indent="0">
              <a:buNone/>
            </a:pPr>
            <a:r>
              <a:rPr lang="en-US" dirty="0"/>
              <a:t>  Print the result "The current value of the variable = $</a:t>
            </a:r>
            <a:r>
              <a:rPr lang="en-US" dirty="0" err="1"/>
              <a:t>var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decrement the value of </a:t>
            </a:r>
            <a:r>
              <a:rPr lang="en-US" dirty="0" err="1"/>
              <a:t>var</a:t>
            </a:r>
            <a:r>
              <a:rPr lang="en-US" dirty="0"/>
              <a:t> by using the -- operator</a:t>
            </a:r>
          </a:p>
          <a:p>
            <a:pPr marL="0" indent="0">
              <a:buNone/>
            </a:pPr>
            <a:r>
              <a:rPr lang="en-US" dirty="0"/>
              <a:t>done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780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8C3C7-CBA9-624F-BF4A-2E12D9270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</a:t>
            </a:r>
            <a:br>
              <a:rPr lang="en-US" dirty="0"/>
            </a:br>
            <a:r>
              <a:rPr lang="en-US" sz="2800" dirty="0"/>
              <a:t>FLOWCHART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999B8E-38CD-3745-9A02-9B0B417BA32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82873" y="2171699"/>
            <a:ext cx="5197794" cy="39073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5CB42D-0A3F-054E-BF95-BAF7322AC94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80667" y="2171698"/>
            <a:ext cx="5672666" cy="390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061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6407C-5A12-8843-8D14-465905763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866" y="205317"/>
            <a:ext cx="9601200" cy="1485900"/>
          </a:xfrm>
        </p:spPr>
        <p:txBody>
          <a:bodyPr/>
          <a:lstStyle/>
          <a:p>
            <a:r>
              <a:rPr lang="en-US" dirty="0"/>
              <a:t>PROBLEM D</a:t>
            </a:r>
            <a:br>
              <a:rPr lang="en-US" dirty="0"/>
            </a:br>
            <a:r>
              <a:rPr lang="en-US" sz="2800" dirty="0"/>
              <a:t>SCRIPT AND OUTPUT</a:t>
            </a:r>
          </a:p>
        </p:txBody>
      </p:sp>
      <p:sp>
        <p:nvSpPr>
          <p:cNvPr id="4" name="Text Box 14">
            <a:extLst>
              <a:ext uri="{FF2B5EF4-FFF2-40B4-BE49-F238E27FC236}">
                <a16:creationId xmlns:a16="http://schemas.microsoft.com/office/drawing/2014/main" id="{A2892D59-2308-6F48-BDEA-01393EFB461F}"/>
              </a:ext>
            </a:extLst>
          </p:cNvPr>
          <p:cNvSpPr txBox="1"/>
          <p:nvPr/>
        </p:nvSpPr>
        <p:spPr>
          <a:xfrm>
            <a:off x="2557674" y="1896533"/>
            <a:ext cx="6954461" cy="2211917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=10</a:t>
            </a:r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until [ $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5 ]</a:t>
            </a:r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echo "The current value of the variable = $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((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--))</a:t>
            </a:r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  <a:endParaRPr lang="en-I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Aft>
                <a:spcPts val="0"/>
              </a:spcAft>
            </a:pP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0870A7-FE44-E749-951C-4F727C1B6FE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57673" y="4519083"/>
            <a:ext cx="6738725" cy="192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144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04FC-0780-D64B-A40E-14F578A8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C4AB5-FD7A-D14B-B45E-7B7A0D200F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chapter, we looked at four advanced examples of iterations in Bash which will help students get a better understanding of the way the iterations function in Bash.</a:t>
            </a:r>
          </a:p>
          <a:p>
            <a:r>
              <a:rPr lang="en-US" dirty="0"/>
              <a:t>Each example contains detailed explanation, along with flowcharts, pseudocodes, scripts and outputs.</a:t>
            </a:r>
          </a:p>
          <a:p>
            <a:r>
              <a:rPr lang="en-US" dirty="0"/>
              <a:t>The examples offer an in-depth analysis of the FOR, WHILE and UNTIL loops used in Bash scripting.</a:t>
            </a:r>
          </a:p>
          <a:p>
            <a:r>
              <a:rPr lang="en-US" dirty="0"/>
              <a:t>Students can gain confidence in writing their first </a:t>
            </a:r>
            <a:r>
              <a:rPr lang="en-US" dirty="0" smtClean="0"/>
              <a:t>code </a:t>
            </a:r>
            <a:r>
              <a:rPr lang="en-US" dirty="0"/>
              <a:t>by going through these examples.</a:t>
            </a:r>
          </a:p>
        </p:txBody>
      </p:sp>
    </p:spTree>
    <p:extLst>
      <p:ext uri="{BB962C8B-B14F-4D97-AF65-F5344CB8AC3E}">
        <p14:creationId xmlns:p14="http://schemas.microsoft.com/office/powerpoint/2010/main" val="237872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868DB-D26D-4049-AA78-3C459B7AA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27018-F046-764E-912C-A57245AE7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59989"/>
            <a:ext cx="9601200" cy="4867420"/>
          </a:xfrm>
        </p:spPr>
        <p:txBody>
          <a:bodyPr>
            <a:normAutofit lnSpcReduction="10000"/>
          </a:bodyPr>
          <a:lstStyle/>
          <a:p>
            <a:pPr fontAlgn="base"/>
            <a:r>
              <a:rPr lang="en-IN" b="1" dirty="0"/>
              <a:t>Use the FOR loop in Bash to write a program without a list and read command-line arguments. </a:t>
            </a:r>
          </a:p>
          <a:p>
            <a:pPr lvl="1"/>
            <a:r>
              <a:rPr lang="en-IN" dirty="0"/>
              <a:t>We can use the FOR loop without any list/command output/array.</a:t>
            </a:r>
            <a:endParaRPr lang="en-IN" b="1" dirty="0"/>
          </a:p>
          <a:p>
            <a:pPr lvl="1" fontAlgn="base"/>
            <a:r>
              <a:rPr lang="en-IN" dirty="0"/>
              <a:t>We use the $</a:t>
            </a:r>
            <a:r>
              <a:rPr lang="en-IN" dirty="0" err="1"/>
              <a:t>stp</a:t>
            </a:r>
            <a:r>
              <a:rPr lang="en-IN" dirty="0"/>
              <a:t> variable for finding the step of the loop.</a:t>
            </a:r>
            <a:endParaRPr lang="en-IN" b="1" dirty="0"/>
          </a:p>
          <a:p>
            <a:pPr lvl="1" fontAlgn="base"/>
            <a:r>
              <a:rPr lang="en-IN" dirty="0"/>
              <a:t>Each step will increment the value of $</a:t>
            </a:r>
            <a:r>
              <a:rPr lang="en-IN" dirty="0" err="1"/>
              <a:t>stp</a:t>
            </a:r>
            <a:r>
              <a:rPr lang="en-IN" dirty="0"/>
              <a:t> by 1.</a:t>
            </a:r>
            <a:endParaRPr lang="en-IN" b="1" dirty="0"/>
          </a:p>
          <a:p>
            <a:pPr lvl="1" fontAlgn="base"/>
            <a:r>
              <a:rPr lang="en-IN" dirty="0"/>
              <a:t>When the $</a:t>
            </a:r>
            <a:r>
              <a:rPr lang="en-IN" dirty="0" err="1"/>
              <a:t>stp</a:t>
            </a:r>
            <a:r>
              <a:rPr lang="en-IN" dirty="0"/>
              <a:t> is 1, the script will print the message “I like chocolates”</a:t>
            </a:r>
            <a:endParaRPr lang="en-IN" b="1" dirty="0"/>
          </a:p>
          <a:p>
            <a:pPr lvl="1" fontAlgn="base"/>
            <a:r>
              <a:rPr lang="en-IN" dirty="0"/>
              <a:t>When the $</a:t>
            </a:r>
            <a:r>
              <a:rPr lang="en-IN" dirty="0" err="1"/>
              <a:t>stp</a:t>
            </a:r>
            <a:r>
              <a:rPr lang="en-IN" dirty="0"/>
              <a:t> is 2, the script will print the message “My </a:t>
            </a:r>
            <a:r>
              <a:rPr lang="en-IN" dirty="0" err="1"/>
              <a:t>favorite</a:t>
            </a:r>
            <a:r>
              <a:rPr lang="en-IN" dirty="0"/>
              <a:t> </a:t>
            </a:r>
            <a:r>
              <a:rPr lang="en-IN" dirty="0" err="1"/>
              <a:t>color</a:t>
            </a:r>
            <a:r>
              <a:rPr lang="en-IN" dirty="0"/>
              <a:t> is ”</a:t>
            </a:r>
            <a:endParaRPr lang="en-IN" b="1" dirty="0"/>
          </a:p>
          <a:p>
            <a:pPr lvl="1" fontAlgn="base"/>
            <a:r>
              <a:rPr lang="en-IN" dirty="0"/>
              <a:t>When the $</a:t>
            </a:r>
            <a:r>
              <a:rPr lang="en-IN" dirty="0" err="1"/>
              <a:t>stp</a:t>
            </a:r>
            <a:r>
              <a:rPr lang="en-IN" dirty="0"/>
              <a:t> is 3, the script will print the message “I love Git Bash”</a:t>
            </a:r>
            <a:endParaRPr lang="en-IN" b="1" dirty="0"/>
          </a:p>
          <a:p>
            <a:pPr lvl="1" fontAlgn="base"/>
            <a:r>
              <a:rPr lang="en-IN" dirty="0"/>
              <a:t>do indicates the start of the loop</a:t>
            </a:r>
            <a:endParaRPr lang="en-IN" b="1" dirty="0"/>
          </a:p>
          <a:p>
            <a:pPr lvl="1" fontAlgn="base"/>
            <a:r>
              <a:rPr lang="en-IN" dirty="0"/>
              <a:t>echo $</a:t>
            </a:r>
            <a:r>
              <a:rPr lang="en-IN" dirty="0" err="1"/>
              <a:t>stp</a:t>
            </a:r>
            <a:r>
              <a:rPr lang="en-IN" dirty="0"/>
              <a:t> is used to display the value which is stored in the </a:t>
            </a:r>
            <a:r>
              <a:rPr lang="en-IN" dirty="0" err="1"/>
              <a:t>stp</a:t>
            </a:r>
            <a:r>
              <a:rPr lang="en-IN" dirty="0"/>
              <a:t> variable.</a:t>
            </a:r>
            <a:endParaRPr lang="en-IN" b="1" dirty="0"/>
          </a:p>
          <a:p>
            <a:pPr lvl="1" fontAlgn="base"/>
            <a:r>
              <a:rPr lang="en-IN" dirty="0"/>
              <a:t>; will terminate the echo statement.</a:t>
            </a:r>
            <a:endParaRPr lang="en-IN" b="1" dirty="0"/>
          </a:p>
          <a:p>
            <a:pPr lvl="1" fontAlgn="base"/>
            <a:r>
              <a:rPr lang="en-IN" dirty="0"/>
              <a:t>done will indicate the end of the loop.</a:t>
            </a:r>
          </a:p>
          <a:p>
            <a:pPr lvl="1" fontAlgn="base"/>
            <a:r>
              <a:rPr lang="en-IN" dirty="0"/>
              <a:t>The command-line arguments to run the script are </a:t>
            </a:r>
            <a:r>
              <a:rPr lang="en-IN" b="1" dirty="0"/>
              <a:t>$ bash problem1.sh Chocolates red Git Bash</a:t>
            </a:r>
          </a:p>
          <a:p>
            <a:pPr lvl="1" fontAlgn="base"/>
            <a:endParaRPr lang="en-IN" b="1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520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29018-F570-7742-B7FE-3CA7935BB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9601200" cy="1485900"/>
          </a:xfrm>
        </p:spPr>
        <p:txBody>
          <a:bodyPr/>
          <a:lstStyle/>
          <a:p>
            <a:r>
              <a:rPr lang="en-US" dirty="0"/>
              <a:t>PROBLEM A</a:t>
            </a:r>
            <a:br>
              <a:rPr lang="en-US" dirty="0"/>
            </a:br>
            <a:r>
              <a:rPr lang="en-US" sz="2800" dirty="0"/>
              <a:t>PSEUDOCODE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06B53-B28B-1A4E-99E1-01EFDFD0E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209822"/>
            <a:ext cx="9601200" cy="5303520"/>
          </a:xfrm>
          <a:ln>
            <a:solidFill>
              <a:schemeClr val="tx1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The following code will use the FOR command to create a program without a list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r>
              <a:rPr lang="en-US" dirty="0"/>
              <a:t>The following code will use the FOR command to create a program without a list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r>
              <a:rPr lang="en-US" dirty="0"/>
              <a:t>Define a variable </a:t>
            </a:r>
            <a:r>
              <a:rPr lang="en-US" dirty="0" err="1"/>
              <a:t>stp</a:t>
            </a:r>
            <a:r>
              <a:rPr lang="en-US" dirty="0"/>
              <a:t>=1</a:t>
            </a:r>
          </a:p>
          <a:p>
            <a:pPr marL="0" indent="0">
              <a:buNone/>
            </a:pPr>
            <a:r>
              <a:rPr lang="en-US" dirty="0"/>
              <a:t>for text</a:t>
            </a:r>
          </a:p>
          <a:p>
            <a:pPr marL="0" indent="0">
              <a:buNone/>
            </a:pPr>
            <a:r>
              <a:rPr lang="en-US" dirty="0"/>
              <a:t>do</a:t>
            </a:r>
          </a:p>
          <a:p>
            <a:pPr marL="0" indent="0">
              <a:buNone/>
            </a:pPr>
            <a:r>
              <a:rPr lang="en-US" dirty="0"/>
              <a:t>  if </a:t>
            </a:r>
            <a:r>
              <a:rPr lang="en-US" dirty="0" err="1"/>
              <a:t>stp</a:t>
            </a:r>
            <a:r>
              <a:rPr lang="en-US" dirty="0"/>
              <a:t> is equal to 2</a:t>
            </a:r>
            <a:br>
              <a:rPr lang="en-US" dirty="0"/>
            </a:br>
            <a:r>
              <a:rPr lang="en-US" dirty="0"/>
              <a:t>  then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/>
              <a:t>disp</a:t>
            </a:r>
            <a:r>
              <a:rPr lang="en-US" dirty="0"/>
              <a:t>="My favorite color is "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/>
              <a:t>elif</a:t>
            </a:r>
            <a:r>
              <a:rPr lang="en-US" dirty="0"/>
              <a:t> </a:t>
            </a:r>
            <a:r>
              <a:rPr lang="en-US" dirty="0" err="1"/>
              <a:t>stp</a:t>
            </a:r>
            <a:r>
              <a:rPr lang="en-US" dirty="0"/>
              <a:t> is equal to 3</a:t>
            </a:r>
            <a:br>
              <a:rPr lang="en-US" dirty="0"/>
            </a:br>
            <a:r>
              <a:rPr lang="en-US" dirty="0"/>
              <a:t>  then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/>
              <a:t>disp</a:t>
            </a:r>
            <a:r>
              <a:rPr lang="en-US" dirty="0"/>
              <a:t>="I love "</a:t>
            </a:r>
            <a:br>
              <a:rPr lang="en-US" dirty="0"/>
            </a:br>
            <a:r>
              <a:rPr lang="en-US" dirty="0"/>
              <a:t>  else</a:t>
            </a:r>
            <a:br>
              <a:rPr lang="en-US" dirty="0"/>
            </a:br>
            <a:r>
              <a:rPr lang="en-US" dirty="0"/>
              <a:t>  </a:t>
            </a:r>
            <a:r>
              <a:rPr lang="en-US" dirty="0" err="1"/>
              <a:t>disp</a:t>
            </a:r>
            <a:r>
              <a:rPr lang="en-US" dirty="0"/>
              <a:t>="I like "</a:t>
            </a:r>
            <a:br>
              <a:rPr lang="en-US" dirty="0"/>
            </a:br>
            <a:r>
              <a:rPr lang="en-US" dirty="0"/>
              <a:t>  fi</a:t>
            </a:r>
            <a:br>
              <a:rPr lang="en-US" dirty="0"/>
            </a:br>
            <a:r>
              <a:rPr lang="en-US" dirty="0"/>
              <a:t>Print the result "$</a:t>
            </a:r>
            <a:r>
              <a:rPr lang="en-US" dirty="0" err="1"/>
              <a:t>disp</a:t>
            </a:r>
            <a:r>
              <a:rPr lang="en-US" dirty="0"/>
              <a:t> $text"</a:t>
            </a:r>
          </a:p>
          <a:p>
            <a:pPr marL="0" indent="0">
              <a:buNone/>
            </a:pPr>
            <a:r>
              <a:rPr lang="en-US" dirty="0"/>
              <a:t>Increment the variable </a:t>
            </a:r>
            <a:r>
              <a:rPr lang="en-US" dirty="0" err="1"/>
              <a:t>stp</a:t>
            </a:r>
            <a:r>
              <a:rPr lang="en-US" dirty="0"/>
              <a:t> by 1 using the + operator</a:t>
            </a:r>
          </a:p>
          <a:p>
            <a:pPr marL="0" indent="0">
              <a:buNone/>
            </a:pPr>
            <a:r>
              <a:rPr lang="en-US" dirty="0"/>
              <a:t>done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352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7FBB0-1590-C848-BC32-90BD878ED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9601200" cy="1485900"/>
          </a:xfrm>
        </p:spPr>
        <p:txBody>
          <a:bodyPr/>
          <a:lstStyle/>
          <a:p>
            <a:r>
              <a:rPr lang="en-US" dirty="0"/>
              <a:t>PROBLEM A</a:t>
            </a:r>
            <a:br>
              <a:rPr lang="en-US" dirty="0"/>
            </a:br>
            <a:r>
              <a:rPr lang="en-US" sz="2800" dirty="0"/>
              <a:t>FLOWCHART AND SCRIPT</a:t>
            </a:r>
            <a:endParaRPr lang="en-US" dirty="0"/>
          </a:p>
        </p:txBody>
      </p:sp>
      <p:sp>
        <p:nvSpPr>
          <p:cNvPr id="5" name="Text Box 7">
            <a:extLst>
              <a:ext uri="{FF2B5EF4-FFF2-40B4-BE49-F238E27FC236}">
                <a16:creationId xmlns:a16="http://schemas.microsoft.com/office/drawing/2014/main" id="{85BACCDB-7A21-3A4E-BF87-706A013AE1AA}"/>
              </a:ext>
            </a:extLst>
          </p:cNvPr>
          <p:cNvSpPr txBox="1"/>
          <p:nvPr/>
        </p:nvSpPr>
        <p:spPr>
          <a:xfrm>
            <a:off x="5841999" y="1485900"/>
            <a:ext cx="6231467" cy="4711700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stp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=1</a:t>
            </a:r>
          </a:p>
          <a:p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for text</a:t>
            </a:r>
          </a:p>
          <a:p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</a:p>
          <a:p>
            <a:pPr lvl="1"/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if [ $</a:t>
            </a:r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stp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eq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 2 ]</a:t>
            </a:r>
          </a:p>
          <a:p>
            <a:pPr lvl="1"/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</a:p>
          <a:p>
            <a:pPr lvl="1"/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="My </a:t>
            </a:r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favorite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 is "</a:t>
            </a:r>
          </a:p>
          <a:p>
            <a:pPr lvl="1"/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elif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 [ $</a:t>
            </a:r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stp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eq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 3 ]</a:t>
            </a:r>
          </a:p>
          <a:p>
            <a:pPr lvl="1"/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</a:p>
          <a:p>
            <a:pPr lvl="1"/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="I love "</a:t>
            </a:r>
          </a:p>
          <a:p>
            <a:pPr lvl="1"/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</a:p>
          <a:p>
            <a:pPr lvl="1"/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="I like "</a:t>
            </a:r>
          </a:p>
          <a:p>
            <a:pPr lvl="1"/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fi</a:t>
            </a:r>
          </a:p>
          <a:p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echo "$</a:t>
            </a:r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 $text"</a:t>
            </a:r>
          </a:p>
          <a:p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((</a:t>
            </a:r>
            <a:r>
              <a:rPr lang="en-IN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stp</a:t>
            </a:r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=$stp+1))</a:t>
            </a:r>
          </a:p>
          <a:p>
            <a:r>
              <a:rPr lang="en-IN" dirty="0"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3483BF-2B10-B447-9E83-C316A584427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41089" y="1485900"/>
            <a:ext cx="4882817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022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FFF50-AC0F-6A45-A721-B8C613BD7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A</a:t>
            </a:r>
            <a:br>
              <a:rPr lang="en-US" dirty="0"/>
            </a:br>
            <a:r>
              <a:rPr lang="en-US" sz="2800" dirty="0"/>
              <a:t>OUTPUT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BFF97D-ED63-9F42-B9DF-1BD5E750FE9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235199" y="2777067"/>
            <a:ext cx="7789333" cy="160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6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07477-006B-824B-A687-2048F5AB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10013-7DE9-B241-8CE5-75E0C6605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91733"/>
            <a:ext cx="9601200" cy="5029199"/>
          </a:xfrm>
        </p:spPr>
        <p:txBody>
          <a:bodyPr>
            <a:normAutofit lnSpcReduction="10000"/>
          </a:bodyPr>
          <a:lstStyle/>
          <a:p>
            <a:pPr fontAlgn="base"/>
            <a:r>
              <a:rPr lang="en-IN" b="1" dirty="0"/>
              <a:t>Use the infinite FOR loop to display a five lists menu and display a specific message for each number (5 to exit).</a:t>
            </a:r>
            <a:endParaRPr lang="en-IN" dirty="0"/>
          </a:p>
          <a:p>
            <a:pPr lvl="1" fontAlgn="base"/>
            <a:r>
              <a:rPr lang="en-IN" sz="2400" dirty="0"/>
              <a:t>We use the infinite FOR loop to perform repetitive tasks multiple times.</a:t>
            </a:r>
          </a:p>
          <a:p>
            <a:pPr lvl="1" fontAlgn="base"/>
            <a:r>
              <a:rPr lang="en-IN" sz="2400" dirty="0"/>
              <a:t>The loop terminates when a particular condition appears.</a:t>
            </a:r>
          </a:p>
          <a:p>
            <a:pPr lvl="1" fontAlgn="base"/>
            <a:r>
              <a:rPr lang="en-IN" sz="2400" dirty="0"/>
              <a:t>We will not define a termination condition in this loop.</a:t>
            </a:r>
          </a:p>
          <a:p>
            <a:pPr lvl="1" fontAlgn="base"/>
            <a:r>
              <a:rPr lang="en-IN" sz="2400" dirty="0"/>
              <a:t>The loop will display a menu for 5 lists until the user presses the number 5.</a:t>
            </a:r>
          </a:p>
          <a:p>
            <a:pPr lvl="1" fontAlgn="base"/>
            <a:r>
              <a:rPr lang="en-IN" sz="2400" dirty="0"/>
              <a:t>For other numbers, the program will display a specific message (from 1 to 4).</a:t>
            </a:r>
          </a:p>
          <a:p>
            <a:pPr lvl="1" fontAlgn="base"/>
            <a:r>
              <a:rPr lang="en-IN" sz="2400" dirty="0"/>
              <a:t>After that, it will display the menu again.</a:t>
            </a:r>
          </a:p>
          <a:p>
            <a:pPr lvl="1" fontAlgn="base"/>
            <a:r>
              <a:rPr lang="en-IN" sz="2400" dirty="0"/>
              <a:t>The empty for expression (( ; ; )) is used to define an infinite loop.</a:t>
            </a:r>
          </a:p>
          <a:p>
            <a:pPr lvl="1" fontAlgn="base"/>
            <a:r>
              <a:rPr lang="en-IN" sz="2400" dirty="0"/>
              <a:t>Since we are using the case command inside an infinite loop in this example, we will use the exit command to terminate the loop.</a:t>
            </a:r>
          </a:p>
          <a:p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768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505DA-B01F-954D-B75E-1A4F4604C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9601200" cy="1485900"/>
          </a:xfrm>
        </p:spPr>
        <p:txBody>
          <a:bodyPr/>
          <a:lstStyle/>
          <a:p>
            <a:r>
              <a:rPr lang="en-US" dirty="0"/>
              <a:t>PROBLEM B</a:t>
            </a:r>
            <a:br>
              <a:rPr lang="en-US" dirty="0"/>
            </a:br>
            <a:r>
              <a:rPr lang="en-US" sz="2800" dirty="0"/>
              <a:t>PSEUDOCODE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377AF-5488-C54D-A104-21639C2D1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168399"/>
            <a:ext cx="10414000" cy="5537201"/>
          </a:xfrm>
          <a:ln>
            <a:solidFill>
              <a:prstClr val="black"/>
            </a:solidFill>
          </a:ln>
        </p:spPr>
        <p:txBody>
          <a:bodyPr>
            <a:normAutofit lnSpcReduction="1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200" b="1" dirty="0"/>
              <a:t>The following code will use the FOR command to create a program to allow the user to choose from 1 to 5 and display different results.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/>
              <a:t>define the infinite FOR loop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/>
              <a:t>do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/>
              <a:t>Print the message "1. Print the success message."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/>
              <a:t>Print the message "2. Print the information message."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/>
              <a:t>Print the message "3. Print the Warning message."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/>
              <a:t>Print the message "4. print the error message."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/>
              <a:t>Print the message "5. To Exit"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/>
              <a:t>Take the input from the user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/>
              <a:t>define the case expression, followed by the “in” keyword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/>
              <a:t>Print the result "The Task is Successfully completed.";;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1200" dirty="0"/>
              <a:t>2) Print the result "It is an Invalid input";;</a:t>
            </a:r>
            <a:br>
              <a:rPr lang="en-US" sz="1200" dirty="0"/>
            </a:br>
            <a:r>
              <a:rPr lang="en-US" sz="1200" dirty="0"/>
              <a:t>3) Print the result "Your computer is running on low battery";;</a:t>
            </a:r>
            <a:br>
              <a:rPr lang="en-US" sz="1200" dirty="0"/>
            </a:br>
            <a:r>
              <a:rPr lang="en-US" sz="1200" dirty="0"/>
              <a:t>4) Print the result "You submitted a Wrong number of arguments ";;</a:t>
            </a:r>
            <a:br>
              <a:rPr lang="en-US" sz="1200" dirty="0"/>
            </a:br>
            <a:r>
              <a:rPr lang="en-US" sz="1200" dirty="0"/>
              <a:t>5) exit 0;;</a:t>
            </a:r>
            <a:br>
              <a:rPr lang="en-US" sz="1200" dirty="0"/>
            </a:br>
            <a:r>
              <a:rPr lang="en-US" sz="1200" dirty="0"/>
              <a:t>*) print the result “Wrong selection";;</a:t>
            </a:r>
            <a:br>
              <a:rPr lang="en-US" sz="1200" dirty="0"/>
            </a:br>
            <a:r>
              <a:rPr lang="en-US" sz="1200" dirty="0"/>
              <a:t>terminate the case statement using “</a:t>
            </a:r>
            <a:r>
              <a:rPr lang="en-US" sz="1200" dirty="0" err="1"/>
              <a:t>esac</a:t>
            </a:r>
            <a:r>
              <a:rPr lang="en-US" sz="1200" dirty="0"/>
              <a:t>”</a:t>
            </a:r>
            <a:br>
              <a:rPr lang="en-US" sz="1200" dirty="0"/>
            </a:br>
            <a:r>
              <a:rPr lang="en-US" sz="1200" dirty="0"/>
              <a:t>done</a:t>
            </a:r>
          </a:p>
        </p:txBody>
      </p:sp>
    </p:spTree>
    <p:extLst>
      <p:ext uri="{BB962C8B-B14F-4D97-AF65-F5344CB8AC3E}">
        <p14:creationId xmlns:p14="http://schemas.microsoft.com/office/powerpoint/2010/main" val="1816216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E305C-5FE0-6242-95A2-8A1399D65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0800" y="0"/>
            <a:ext cx="9601200" cy="1485900"/>
          </a:xfrm>
        </p:spPr>
        <p:txBody>
          <a:bodyPr/>
          <a:lstStyle/>
          <a:p>
            <a:r>
              <a:rPr lang="en-US" dirty="0"/>
              <a:t>PROBLEM B</a:t>
            </a:r>
            <a:br>
              <a:rPr lang="en-US" dirty="0"/>
            </a:br>
            <a:r>
              <a:rPr lang="en-US" sz="2800" dirty="0"/>
              <a:t>FLOWCHART AND SCRIPT</a:t>
            </a:r>
            <a:endParaRPr lang="en-US" dirty="0"/>
          </a:p>
        </p:txBody>
      </p:sp>
      <p:sp>
        <p:nvSpPr>
          <p:cNvPr id="4" name="Text Box 9">
            <a:extLst>
              <a:ext uri="{FF2B5EF4-FFF2-40B4-BE49-F238E27FC236}">
                <a16:creationId xmlns:a16="http://schemas.microsoft.com/office/drawing/2014/main" id="{8ECF7BAC-61B6-BF4B-A08E-197F830AE4B8}"/>
              </a:ext>
            </a:extLst>
          </p:cNvPr>
          <p:cNvSpPr txBox="1"/>
          <p:nvPr/>
        </p:nvSpPr>
        <p:spPr>
          <a:xfrm>
            <a:off x="5334000" y="1485899"/>
            <a:ext cx="6620933" cy="5253567"/>
          </a:xfrm>
          <a:prstGeom prst="rect">
            <a:avLst/>
          </a:prstGeom>
          <a:solidFill>
            <a:schemeClr val="lt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for (( ; ; ))</a:t>
            </a:r>
          </a:p>
          <a:p>
            <a:pPr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</a:t>
            </a:r>
          </a:p>
          <a:p>
            <a:pPr marL="4572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echo "1. Print the success message"</a:t>
            </a:r>
          </a:p>
          <a:p>
            <a:pPr marL="4572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echo "2. Print the information message"</a:t>
            </a:r>
          </a:p>
          <a:p>
            <a:pPr marL="4572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echo "3. Print the Warning message"</a:t>
            </a:r>
          </a:p>
          <a:p>
            <a:pPr marL="4572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echo "4. print the error message"</a:t>
            </a:r>
          </a:p>
          <a:p>
            <a:pPr marL="4572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echo "5. To Exit"</a:t>
            </a:r>
          </a:p>
          <a:p>
            <a:pPr marL="4572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echo -n "Select a number from [1-5]:"</a:t>
            </a:r>
          </a:p>
          <a:p>
            <a:pPr marL="4572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read </a:t>
            </a:r>
            <a:r>
              <a:rPr lang="en-IN" sz="16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ans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</a:p>
          <a:p>
            <a:pPr marL="4572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"$</a:t>
            </a:r>
            <a:r>
              <a:rPr lang="en-IN" sz="16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ans</a:t>
            </a: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 in</a:t>
            </a:r>
          </a:p>
          <a:p>
            <a:pPr marL="9144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1) echo "The Task is Successfully completed." ;;</a:t>
            </a:r>
          </a:p>
          <a:p>
            <a:pPr marL="9144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2) echo "It is an Invalid input";;</a:t>
            </a:r>
          </a:p>
          <a:p>
            <a:pPr marL="9144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3) echo "Your computer is running on low battery";;</a:t>
            </a:r>
          </a:p>
          <a:p>
            <a:pPr marL="9144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4) echo "You submitted a Wrong number of arguments ";;</a:t>
            </a:r>
          </a:p>
          <a:p>
            <a:pPr marL="9144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5) exit 0;;</a:t>
            </a:r>
          </a:p>
          <a:p>
            <a:pPr marL="914400"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*) echo "Wrong selection";;</a:t>
            </a:r>
          </a:p>
          <a:p>
            <a:pPr marL="457200">
              <a:spcAft>
                <a:spcPts val="0"/>
              </a:spcAft>
            </a:pPr>
            <a:r>
              <a:rPr lang="en-IN" sz="16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esac</a:t>
            </a:r>
            <a:endParaRPr lang="en-IN" sz="16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done</a:t>
            </a:r>
          </a:p>
          <a:p>
            <a:pPr>
              <a:spcAft>
                <a:spcPts val="0"/>
              </a:spcAft>
            </a:pPr>
            <a:r>
              <a:rPr lang="en-IN" sz="160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BE40F3-CEC0-1A4A-8B65-30DF71F398A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69424" y="1269735"/>
            <a:ext cx="3833882" cy="558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527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AFB5-E487-B94A-861F-70552CA0C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4" y="0"/>
            <a:ext cx="9601200" cy="1485900"/>
          </a:xfrm>
        </p:spPr>
        <p:txBody>
          <a:bodyPr/>
          <a:lstStyle/>
          <a:p>
            <a:r>
              <a:rPr lang="en-US" dirty="0"/>
              <a:t>PROBLEM B</a:t>
            </a:r>
            <a:br>
              <a:rPr lang="en-US" dirty="0"/>
            </a:br>
            <a:r>
              <a:rPr lang="en-US" sz="2800" dirty="0"/>
              <a:t>OUTPUT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FA52F2-B732-B24D-B5D6-2A7C2187061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10267" y="1185333"/>
            <a:ext cx="8856133" cy="567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2508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0</TotalTime>
  <Words>1182</Words>
  <Application>Microsoft Office PowerPoint</Application>
  <PresentationFormat>Widescreen</PresentationFormat>
  <Paragraphs>159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Consolas</vt:lpstr>
      <vt:lpstr>Courier New</vt:lpstr>
      <vt:lpstr>Franklin Gothic Book</vt:lpstr>
      <vt:lpstr>Times New Roman</vt:lpstr>
      <vt:lpstr>Crop</vt:lpstr>
      <vt:lpstr>iterations in bash</vt:lpstr>
      <vt:lpstr>PROBLEM A</vt:lpstr>
      <vt:lpstr>PROBLEM A PSEUDOCODE</vt:lpstr>
      <vt:lpstr>PROBLEM A FLOWCHART AND SCRIPT</vt:lpstr>
      <vt:lpstr>PROBLEM A OUTPUT</vt:lpstr>
      <vt:lpstr>PROBLEM B</vt:lpstr>
      <vt:lpstr>PROBLEM B PSEUDOCODE</vt:lpstr>
      <vt:lpstr>PROBLEM B FLOWCHART AND SCRIPT</vt:lpstr>
      <vt:lpstr>PROBLEM B OUTPUT</vt:lpstr>
      <vt:lpstr>PROBLEM C</vt:lpstr>
      <vt:lpstr>PROBLEM C PSEUDOCODE</vt:lpstr>
      <vt:lpstr>PROBLEM C FLOWCHART</vt:lpstr>
      <vt:lpstr>PROBLEM C SCRIPT AND OUTPUT</vt:lpstr>
      <vt:lpstr>PROBLEM D</vt:lpstr>
      <vt:lpstr>PROBLEM D PSEUDOCODE</vt:lpstr>
      <vt:lpstr>PROBLEM D FLOWCHART</vt:lpstr>
      <vt:lpstr>PROBLEM D SCRIPT AND OUTPUT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2020-10-21T10:54:45Z</dcterms:created>
  <dcterms:modified xsi:type="dcterms:W3CDTF">2020-12-03T16:09:44Z</dcterms:modified>
</cp:coreProperties>
</file>

<file path=docProps/thumbnail.jpeg>
</file>